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64" r:id="rId2"/>
    <p:sldId id="256" r:id="rId3"/>
    <p:sldId id="257" r:id="rId4"/>
    <p:sldId id="258" r:id="rId5"/>
    <p:sldId id="259" r:id="rId6"/>
    <p:sldId id="260" r:id="rId7"/>
    <p:sldId id="261" r:id="rId8"/>
    <p:sldId id="262" r:id="rId9"/>
    <p:sldId id="263"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50" d="100"/>
          <a:sy n="50" d="100"/>
        </p:scale>
        <p:origin x="1416" y="49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991EF02-0B1A-4995-9AFE-4952B4C45E8C}" type="datetimeFigureOut">
              <a:rPr lang="en-US" smtClean="0"/>
              <a:t>11/26/2019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5B1436-3301-44DD-9AD6-645355DB66A7}" type="slidenum">
              <a:rPr lang="en-US" smtClean="0"/>
              <a:t>‹#›</a:t>
            </a:fld>
            <a:endParaRPr lang="en-US"/>
          </a:p>
        </p:txBody>
      </p:sp>
    </p:spTree>
    <p:extLst>
      <p:ext uri="{BB962C8B-B14F-4D97-AF65-F5344CB8AC3E}">
        <p14:creationId xmlns:p14="http://schemas.microsoft.com/office/powerpoint/2010/main" val="295918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991EF02-0B1A-4995-9AFE-4952B4C45E8C}" type="datetimeFigureOut">
              <a:rPr lang="en-US" smtClean="0"/>
              <a:t>11/26/2019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5B1436-3301-44DD-9AD6-645355DB66A7}" type="slidenum">
              <a:rPr lang="en-US" smtClean="0"/>
              <a:t>‹#›</a:t>
            </a:fld>
            <a:endParaRPr lang="en-US"/>
          </a:p>
        </p:txBody>
      </p:sp>
    </p:spTree>
    <p:extLst>
      <p:ext uri="{BB962C8B-B14F-4D97-AF65-F5344CB8AC3E}">
        <p14:creationId xmlns:p14="http://schemas.microsoft.com/office/powerpoint/2010/main" val="838198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91EF02-0B1A-4995-9AFE-4952B4C45E8C}" type="datetimeFigureOut">
              <a:rPr lang="en-US" smtClean="0"/>
              <a:t>11/26/2019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5B1436-3301-44DD-9AD6-645355DB66A7}" type="slidenum">
              <a:rPr lang="en-US" smtClean="0"/>
              <a:t>‹#›</a:t>
            </a:fld>
            <a:endParaRPr lang="en-US"/>
          </a:p>
        </p:txBody>
      </p:sp>
    </p:spTree>
    <p:extLst>
      <p:ext uri="{BB962C8B-B14F-4D97-AF65-F5344CB8AC3E}">
        <p14:creationId xmlns:p14="http://schemas.microsoft.com/office/powerpoint/2010/main" val="13351121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991EF02-0B1A-4995-9AFE-4952B4C45E8C}" type="datetimeFigureOut">
              <a:rPr lang="en-US" smtClean="0"/>
              <a:t>11/26/2019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5B1436-3301-44DD-9AD6-645355DB66A7}" type="slidenum">
              <a:rPr lang="en-US" smtClean="0"/>
              <a:t>‹#›</a:t>
            </a:fld>
            <a:endParaRPr lang="en-US"/>
          </a:p>
        </p:txBody>
      </p:sp>
    </p:spTree>
    <p:extLst>
      <p:ext uri="{BB962C8B-B14F-4D97-AF65-F5344CB8AC3E}">
        <p14:creationId xmlns:p14="http://schemas.microsoft.com/office/powerpoint/2010/main" val="26074815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991EF02-0B1A-4995-9AFE-4952B4C45E8C}" type="datetimeFigureOut">
              <a:rPr lang="en-US" smtClean="0"/>
              <a:t>11/26/2019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5B1436-3301-44DD-9AD6-645355DB66A7}" type="slidenum">
              <a:rPr lang="en-US" smtClean="0"/>
              <a:t>‹#›</a:t>
            </a:fld>
            <a:endParaRPr lang="en-US"/>
          </a:p>
        </p:txBody>
      </p:sp>
    </p:spTree>
    <p:extLst>
      <p:ext uri="{BB962C8B-B14F-4D97-AF65-F5344CB8AC3E}">
        <p14:creationId xmlns:p14="http://schemas.microsoft.com/office/powerpoint/2010/main" val="17136757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991EF02-0B1A-4995-9AFE-4952B4C45E8C}" type="datetimeFigureOut">
              <a:rPr lang="en-US" smtClean="0"/>
              <a:t>11/26/2019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5B1436-3301-44DD-9AD6-645355DB66A7}" type="slidenum">
              <a:rPr lang="en-US" smtClean="0"/>
              <a:t>‹#›</a:t>
            </a:fld>
            <a:endParaRPr lang="en-US"/>
          </a:p>
        </p:txBody>
      </p:sp>
    </p:spTree>
    <p:extLst>
      <p:ext uri="{BB962C8B-B14F-4D97-AF65-F5344CB8AC3E}">
        <p14:creationId xmlns:p14="http://schemas.microsoft.com/office/powerpoint/2010/main" val="3661969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91EF02-0B1A-4995-9AFE-4952B4C45E8C}" type="datetimeFigureOut">
              <a:rPr lang="en-US" smtClean="0"/>
              <a:t>11/26/2019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5B1436-3301-44DD-9AD6-645355DB66A7}" type="slidenum">
              <a:rPr lang="en-US" smtClean="0"/>
              <a:t>‹#›</a:t>
            </a:fld>
            <a:endParaRPr lang="en-US"/>
          </a:p>
        </p:txBody>
      </p:sp>
    </p:spTree>
    <p:extLst>
      <p:ext uri="{BB962C8B-B14F-4D97-AF65-F5344CB8AC3E}">
        <p14:creationId xmlns:p14="http://schemas.microsoft.com/office/powerpoint/2010/main" val="648279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991EF02-0B1A-4995-9AFE-4952B4C45E8C}" type="datetimeFigureOut">
              <a:rPr lang="en-US" smtClean="0"/>
              <a:t>11/26/2019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5B1436-3301-44DD-9AD6-645355DB66A7}" type="slidenum">
              <a:rPr lang="en-US" smtClean="0"/>
              <a:t>‹#›</a:t>
            </a:fld>
            <a:endParaRPr lang="en-US"/>
          </a:p>
        </p:txBody>
      </p:sp>
    </p:spTree>
    <p:extLst>
      <p:ext uri="{BB962C8B-B14F-4D97-AF65-F5344CB8AC3E}">
        <p14:creationId xmlns:p14="http://schemas.microsoft.com/office/powerpoint/2010/main" val="22797447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991EF02-0B1A-4995-9AFE-4952B4C45E8C}" type="datetimeFigureOut">
              <a:rPr lang="en-US" smtClean="0"/>
              <a:t>11/26/2019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5B1436-3301-44DD-9AD6-645355DB66A7}" type="slidenum">
              <a:rPr lang="en-US" smtClean="0"/>
              <a:t>‹#›</a:t>
            </a:fld>
            <a:endParaRPr lang="en-US"/>
          </a:p>
        </p:txBody>
      </p:sp>
    </p:spTree>
    <p:extLst>
      <p:ext uri="{BB962C8B-B14F-4D97-AF65-F5344CB8AC3E}">
        <p14:creationId xmlns:p14="http://schemas.microsoft.com/office/powerpoint/2010/main" val="39419579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91EF02-0B1A-4995-9AFE-4952B4C45E8C}" type="datetimeFigureOut">
              <a:rPr lang="en-US" smtClean="0"/>
              <a:t>11/26/2019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5B1436-3301-44DD-9AD6-645355DB66A7}" type="slidenum">
              <a:rPr lang="en-US" smtClean="0"/>
              <a:t>‹#›</a:t>
            </a:fld>
            <a:endParaRPr lang="en-US"/>
          </a:p>
        </p:txBody>
      </p:sp>
    </p:spTree>
    <p:extLst>
      <p:ext uri="{BB962C8B-B14F-4D97-AF65-F5344CB8AC3E}">
        <p14:creationId xmlns:p14="http://schemas.microsoft.com/office/powerpoint/2010/main" val="1672619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91EF02-0B1A-4995-9AFE-4952B4C45E8C}" type="datetimeFigureOut">
              <a:rPr lang="en-US" smtClean="0"/>
              <a:t>11/26/2019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5B1436-3301-44DD-9AD6-645355DB66A7}"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2417336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91EF02-0B1A-4995-9AFE-4952B4C45E8C}" type="datetimeFigureOut">
              <a:rPr lang="en-US" smtClean="0"/>
              <a:t>11/26/2019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5B1436-3301-44DD-9AD6-645355DB66A7}" type="slidenum">
              <a:rPr lang="en-US" smtClean="0"/>
              <a:t>‹#›</a:t>
            </a:fld>
            <a:endParaRPr lang="en-US"/>
          </a:p>
        </p:txBody>
      </p:sp>
    </p:spTree>
    <p:extLst>
      <p:ext uri="{BB962C8B-B14F-4D97-AF65-F5344CB8AC3E}">
        <p14:creationId xmlns:p14="http://schemas.microsoft.com/office/powerpoint/2010/main" val="25309899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91EF02-0B1A-4995-9AFE-4952B4C45E8C}" type="datetimeFigureOut">
              <a:rPr lang="en-US" smtClean="0"/>
              <a:t>11/26/2019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5B1436-3301-44DD-9AD6-645355DB66A7}"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061117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91EF02-0B1A-4995-9AFE-4952B4C45E8C}" type="datetimeFigureOut">
              <a:rPr lang="en-US" smtClean="0"/>
              <a:t>11/26/2019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5B1436-3301-44DD-9AD6-645355DB66A7}" type="slidenum">
              <a:rPr lang="en-US" smtClean="0"/>
              <a:t>‹#›</a:t>
            </a:fld>
            <a:endParaRPr lang="en-US"/>
          </a:p>
        </p:txBody>
      </p:sp>
    </p:spTree>
    <p:extLst>
      <p:ext uri="{BB962C8B-B14F-4D97-AF65-F5344CB8AC3E}">
        <p14:creationId xmlns:p14="http://schemas.microsoft.com/office/powerpoint/2010/main" val="27418073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991EF02-0B1A-4995-9AFE-4952B4C45E8C}" type="datetimeFigureOut">
              <a:rPr lang="en-US" smtClean="0"/>
              <a:t>11/26/2019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5B1436-3301-44DD-9AD6-645355DB66A7}" type="slidenum">
              <a:rPr lang="en-US" smtClean="0"/>
              <a:t>‹#›</a:t>
            </a:fld>
            <a:endParaRPr lang="en-US"/>
          </a:p>
        </p:txBody>
      </p:sp>
    </p:spTree>
    <p:extLst>
      <p:ext uri="{BB962C8B-B14F-4D97-AF65-F5344CB8AC3E}">
        <p14:creationId xmlns:p14="http://schemas.microsoft.com/office/powerpoint/2010/main" val="315808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991EF02-0B1A-4995-9AFE-4952B4C45E8C}" type="datetimeFigureOut">
              <a:rPr lang="en-US" smtClean="0"/>
              <a:t>11/26/2019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5B1436-3301-44DD-9AD6-645355DB66A7}" type="slidenum">
              <a:rPr lang="en-US" smtClean="0"/>
              <a:t>‹#›</a:t>
            </a:fld>
            <a:endParaRPr lang="en-US"/>
          </a:p>
        </p:txBody>
      </p:sp>
    </p:spTree>
    <p:extLst>
      <p:ext uri="{BB962C8B-B14F-4D97-AF65-F5344CB8AC3E}">
        <p14:creationId xmlns:p14="http://schemas.microsoft.com/office/powerpoint/2010/main" val="343880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991EF02-0B1A-4995-9AFE-4952B4C45E8C}" type="datetimeFigureOut">
              <a:rPr lang="en-US" smtClean="0"/>
              <a:t>11/26/2019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345B1436-3301-44DD-9AD6-645355DB66A7}" type="slidenum">
              <a:rPr lang="en-US" smtClean="0"/>
              <a:t>‹#›</a:t>
            </a:fld>
            <a:endParaRPr lang="en-US"/>
          </a:p>
        </p:txBody>
      </p:sp>
    </p:spTree>
    <p:extLst>
      <p:ext uri="{BB962C8B-B14F-4D97-AF65-F5344CB8AC3E}">
        <p14:creationId xmlns:p14="http://schemas.microsoft.com/office/powerpoint/2010/main" val="322237401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6F630-3467-482E-BEE5-C5CED7715DA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030EC4B-7046-46B2-8857-C07BBCCB1F9A}"/>
              </a:ext>
            </a:extLst>
          </p:cNvPr>
          <p:cNvSpPr>
            <a:spLocks noGrp="1"/>
          </p:cNvSpPr>
          <p:nvPr>
            <p:ph idx="1"/>
          </p:nvPr>
        </p:nvSpPr>
        <p:spPr/>
        <p:txBody>
          <a:bodyPr>
            <a:normAutofit/>
          </a:bodyPr>
          <a:lstStyle/>
          <a:p>
            <a:pPr algn="ctr"/>
            <a:r>
              <a:rPr lang="en-US" sz="3200" dirty="0"/>
              <a:t>Student</a:t>
            </a:r>
          </a:p>
          <a:p>
            <a:pPr algn="ctr"/>
            <a:r>
              <a:rPr lang="en-US" sz="3200" dirty="0"/>
              <a:t>Course</a:t>
            </a:r>
          </a:p>
          <a:p>
            <a:pPr algn="ctr"/>
            <a:r>
              <a:rPr lang="en-US" sz="3200" dirty="0"/>
              <a:t>Institution</a:t>
            </a:r>
          </a:p>
          <a:p>
            <a:pPr algn="ctr"/>
            <a:r>
              <a:rPr lang="en-US" sz="3200" dirty="0"/>
              <a:t>Date</a:t>
            </a:r>
          </a:p>
        </p:txBody>
      </p:sp>
    </p:spTree>
    <p:extLst>
      <p:ext uri="{BB962C8B-B14F-4D97-AF65-F5344CB8AC3E}">
        <p14:creationId xmlns:p14="http://schemas.microsoft.com/office/powerpoint/2010/main" val="31863660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B8D06-DF1D-4E61-8021-F703FC4142F6}"/>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Ethical Theory in Educational Setting</a:t>
            </a:r>
          </a:p>
        </p:txBody>
      </p:sp>
      <p:sp>
        <p:nvSpPr>
          <p:cNvPr id="3" name="Subtitle 2">
            <a:extLst>
              <a:ext uri="{FF2B5EF4-FFF2-40B4-BE49-F238E27FC236}">
                <a16:creationId xmlns:a16="http://schemas.microsoft.com/office/drawing/2014/main" id="{85F11A94-88C0-45E8-911E-D286222226FF}"/>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273367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21810-3468-403A-B4AF-6C5527D186EC}"/>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BAF23485-496E-4608-A689-8653649F169F}"/>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In educational setting, there is ethics children must </a:t>
            </a:r>
            <a:r>
              <a:rPr lang="en-US" dirty="0" err="1">
                <a:latin typeface="Times New Roman" panose="02020603050405020304" pitchFamily="18" charset="0"/>
                <a:cs typeface="Times New Roman" panose="02020603050405020304" pitchFamily="18" charset="0"/>
              </a:rPr>
              <a:t>hve</a:t>
            </a:r>
            <a:r>
              <a:rPr lang="en-US" dirty="0">
                <a:latin typeface="Times New Roman" panose="02020603050405020304" pitchFamily="18" charset="0"/>
                <a:cs typeface="Times New Roman" panose="02020603050405020304" pitchFamily="18" charset="0"/>
              </a:rPr>
              <a:t> in order to assume the correct character in our society.</a:t>
            </a:r>
          </a:p>
          <a:p>
            <a:r>
              <a:rPr lang="en-US" dirty="0">
                <a:latin typeface="Times New Roman" panose="02020603050405020304" pitchFamily="18" charset="0"/>
                <a:cs typeface="Times New Roman" panose="02020603050405020304" pitchFamily="18" charset="0"/>
              </a:rPr>
              <a:t>Ethics are very significant in our lives, and in education, they are more important in that they build an important process of our lives.</a:t>
            </a:r>
          </a:p>
          <a:p>
            <a:r>
              <a:rPr lang="en-US" dirty="0">
                <a:latin typeface="Times New Roman" panose="02020603050405020304" pitchFamily="18" charset="0"/>
                <a:cs typeface="Times New Roman" panose="02020603050405020304" pitchFamily="18" charset="0"/>
              </a:rPr>
              <a:t>All the knowledge can be easily reached through technology, but in education using technology can lead to an ethical problem like plagiarism. </a:t>
            </a:r>
          </a:p>
          <a:p>
            <a:r>
              <a:rPr lang="en-US" dirty="0">
                <a:latin typeface="Times New Roman" panose="02020603050405020304" pitchFamily="18" charset="0"/>
                <a:cs typeface="Times New Roman" panose="02020603050405020304" pitchFamily="18" charset="0"/>
              </a:rPr>
              <a:t>Educational ethics builds the people’s life because the learners are taught how to behave in our society, (Place, 2010).</a:t>
            </a:r>
          </a:p>
          <a:p>
            <a:r>
              <a:rPr lang="en-US" dirty="0">
                <a:latin typeface="Times New Roman" panose="02020603050405020304" pitchFamily="18" charset="0"/>
                <a:cs typeface="Times New Roman" panose="02020603050405020304" pitchFamily="18" charset="0"/>
              </a:rPr>
              <a:t>The best ethical theory in determining what is wrong or right in educational setting is Deontological theory.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678043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07AA2-8E55-45D4-8095-CE93FB699C7E}"/>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Deontological Ethical Theory</a:t>
            </a:r>
          </a:p>
        </p:txBody>
      </p:sp>
      <p:sp>
        <p:nvSpPr>
          <p:cNvPr id="3" name="Content Placeholder 2">
            <a:extLst>
              <a:ext uri="{FF2B5EF4-FFF2-40B4-BE49-F238E27FC236}">
                <a16:creationId xmlns:a16="http://schemas.microsoft.com/office/drawing/2014/main" id="{738F6F15-50F1-41D2-B0A6-F0C8076C63E8}"/>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It’s also known as deontology theory or rule based ethics.</a:t>
            </a:r>
          </a:p>
          <a:p>
            <a:r>
              <a:rPr lang="en-US" dirty="0">
                <a:latin typeface="Times New Roman" panose="02020603050405020304" pitchFamily="18" charset="0"/>
                <a:cs typeface="Times New Roman" panose="02020603050405020304" pitchFamily="18" charset="0"/>
              </a:rPr>
              <a:t>Deontological ethics theory is a normative theory which states that the morality should be determined by whether the action itself is right or wrong by use of various rule, instead of focusing on he consequences of the action, (Dean, 2010).</a:t>
            </a:r>
          </a:p>
          <a:p>
            <a:r>
              <a:rPr lang="en-US" dirty="0">
                <a:latin typeface="Times New Roman" panose="02020603050405020304" pitchFamily="18" charset="0"/>
                <a:cs typeface="Times New Roman" panose="02020603050405020304" pitchFamily="18" charset="0"/>
              </a:rPr>
              <a:t>it was developed by Emmanuel Kant  in </a:t>
            </a:r>
            <a:r>
              <a:rPr lang="en-US">
                <a:latin typeface="Times New Roman" panose="02020603050405020304" pitchFamily="18" charset="0"/>
                <a:cs typeface="Times New Roman" panose="02020603050405020304" pitchFamily="18" charset="0"/>
              </a:rPr>
              <a:t>18</a:t>
            </a:r>
            <a:r>
              <a:rPr lang="en-US" baseline="30000">
                <a:latin typeface="Times New Roman" panose="02020603050405020304" pitchFamily="18" charset="0"/>
                <a:cs typeface="Times New Roman" panose="02020603050405020304" pitchFamily="18" charset="0"/>
              </a:rPr>
              <a:t>th</a:t>
            </a:r>
            <a:r>
              <a:rPr lang="en-US">
                <a:latin typeface="Times New Roman" panose="02020603050405020304" pitchFamily="18" charset="0"/>
                <a:cs typeface="Times New Roman" panose="02020603050405020304" pitchFamily="18" charset="0"/>
              </a:rPr>
              <a:t> century, </a:t>
            </a:r>
            <a:r>
              <a:rPr lang="en-US" dirty="0">
                <a:latin typeface="Times New Roman" panose="02020603050405020304" pitchFamily="18" charset="0"/>
                <a:cs typeface="Times New Roman" panose="02020603050405020304" pitchFamily="18" charset="0"/>
              </a:rPr>
              <a:t>who coiled the word from France. </a:t>
            </a:r>
          </a:p>
          <a:p>
            <a:r>
              <a:rPr lang="en-US" dirty="0">
                <a:latin typeface="Times New Roman" panose="02020603050405020304" pitchFamily="18" charset="0"/>
                <a:cs typeface="Times New Roman" panose="02020603050405020304" pitchFamily="18" charset="0"/>
              </a:rPr>
              <a:t>This theory is mostly contrasted to he pragmatic ethics, virtue ethics and consequentialism. </a:t>
            </a:r>
          </a:p>
          <a:p>
            <a:r>
              <a:rPr lang="en-US" dirty="0">
                <a:latin typeface="Times New Roman" panose="02020603050405020304" pitchFamily="18" charset="0"/>
                <a:cs typeface="Times New Roman" panose="02020603050405020304" pitchFamily="18" charset="0"/>
              </a:rPr>
              <a:t>According to this theory, the action is more important than the consequences. </a:t>
            </a:r>
          </a:p>
        </p:txBody>
      </p:sp>
    </p:spTree>
    <p:extLst>
      <p:ext uri="{BB962C8B-B14F-4D97-AF65-F5344CB8AC3E}">
        <p14:creationId xmlns:p14="http://schemas.microsoft.com/office/powerpoint/2010/main" val="2397433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BEC0A-E4B2-4671-BFE7-F606F10E8444}"/>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Description of the theory and the observations</a:t>
            </a:r>
          </a:p>
        </p:txBody>
      </p:sp>
      <p:sp>
        <p:nvSpPr>
          <p:cNvPr id="3" name="Content Placeholder 2">
            <a:extLst>
              <a:ext uri="{FF2B5EF4-FFF2-40B4-BE49-F238E27FC236}">
                <a16:creationId xmlns:a16="http://schemas.microsoft.com/office/drawing/2014/main" id="{8502F3CF-F6C7-426A-BE3D-7DE66F77767B}"/>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According to this theory, the moral obligation may arise from internal or external source such as ethical naturalism, religious law or cultural values, (Gibson, 2000).</a:t>
            </a:r>
          </a:p>
          <a:p>
            <a:r>
              <a:rPr lang="en-US" dirty="0">
                <a:latin typeface="Times New Roman" panose="02020603050405020304" pitchFamily="18" charset="0"/>
                <a:cs typeface="Times New Roman" panose="02020603050405020304" pitchFamily="18" charset="0"/>
              </a:rPr>
              <a:t>According to Kant, the theory of ethics is </a:t>
            </a:r>
            <a:r>
              <a:rPr lang="en-US" dirty="0" err="1">
                <a:latin typeface="Times New Roman" panose="02020603050405020304" pitchFamily="18" charset="0"/>
                <a:cs typeface="Times New Roman" panose="02020603050405020304" pitchFamily="18" charset="0"/>
              </a:rPr>
              <a:t>considerd</a:t>
            </a:r>
            <a:r>
              <a:rPr lang="en-US" dirty="0">
                <a:latin typeface="Times New Roman" panose="02020603050405020304" pitchFamily="18" charset="0"/>
                <a:cs typeface="Times New Roman" panose="02020603050405020304" pitchFamily="18" charset="0"/>
              </a:rPr>
              <a:t> deontological for several reasons.</a:t>
            </a:r>
          </a:p>
          <a:p>
            <a:r>
              <a:rPr lang="en-US" dirty="0">
                <a:latin typeface="Times New Roman" panose="02020603050405020304" pitchFamily="18" charset="0"/>
                <a:cs typeface="Times New Roman" panose="02020603050405020304" pitchFamily="18" charset="0"/>
              </a:rPr>
              <a:t>Firstly, Kant states that in order one to act in line of morality, he/she must act from duty.</a:t>
            </a:r>
          </a:p>
          <a:p>
            <a:r>
              <a:rPr lang="en-US" dirty="0">
                <a:latin typeface="Times New Roman" panose="02020603050405020304" pitchFamily="18" charset="0"/>
                <a:cs typeface="Times New Roman" panose="02020603050405020304" pitchFamily="18" charset="0"/>
              </a:rPr>
              <a:t>Secondly, is not the consequences of the action that makes it right or wrong but the motive of the person who carries out the action. </a:t>
            </a:r>
          </a:p>
          <a:p>
            <a:r>
              <a:rPr lang="en-US" dirty="0">
                <a:latin typeface="Times New Roman" panose="02020603050405020304" pitchFamily="18" charset="0"/>
                <a:cs typeface="Times New Roman" panose="02020603050405020304" pitchFamily="18" charset="0"/>
              </a:rPr>
              <a:t>Kant says that highest good must be good in itself and good without qualification. </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278928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F6B3F-EB7D-4C67-A1D0-B0C8161CB2EE}"/>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Important Vocabularies</a:t>
            </a:r>
          </a:p>
        </p:txBody>
      </p:sp>
      <p:sp>
        <p:nvSpPr>
          <p:cNvPr id="3" name="Content Placeholder 2">
            <a:extLst>
              <a:ext uri="{FF2B5EF4-FFF2-40B4-BE49-F238E27FC236}">
                <a16:creationId xmlns:a16="http://schemas.microsoft.com/office/drawing/2014/main" id="{3D8FFBC5-E61F-4CF0-BF18-273304C49E80}"/>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Good in itself- means that something must be intrinsically good.</a:t>
            </a:r>
          </a:p>
          <a:p>
            <a:r>
              <a:rPr lang="en-US" dirty="0">
                <a:latin typeface="Times New Roman" panose="02020603050405020304" pitchFamily="18" charset="0"/>
                <a:cs typeface="Times New Roman" panose="02020603050405020304" pitchFamily="18" charset="0"/>
              </a:rPr>
              <a:t>Good without qualification- it means that the addition of that thing should not make the situation ethically worse.</a:t>
            </a:r>
          </a:p>
          <a:p>
            <a:r>
              <a:rPr lang="en-US" dirty="0">
                <a:latin typeface="Times New Roman" panose="02020603050405020304" pitchFamily="18" charset="0"/>
                <a:cs typeface="Times New Roman" panose="02020603050405020304" pitchFamily="18" charset="0"/>
              </a:rPr>
              <a:t>Absolute good- this is a good will, thus the determinant of whether something is good or not is the will or the motive the doer.</a:t>
            </a:r>
          </a:p>
          <a:p>
            <a:r>
              <a:rPr lang="en-US" dirty="0">
                <a:latin typeface="Times New Roman" panose="02020603050405020304" pitchFamily="18" charset="0"/>
                <a:cs typeface="Times New Roman" panose="02020603050405020304" pitchFamily="18" charset="0"/>
              </a:rPr>
              <a:t>Consequentialism- is a type of normative ethical theory that propagates that the consequences of the one’s conduct are basis of judgement of whether the action was right or wrong. </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66220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D0F2A-D8FF-4A8B-9521-B18E6DFF7646}"/>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Application in Educational Setting</a:t>
            </a:r>
          </a:p>
        </p:txBody>
      </p:sp>
      <p:sp>
        <p:nvSpPr>
          <p:cNvPr id="3" name="Content Placeholder 2">
            <a:extLst>
              <a:ext uri="{FF2B5EF4-FFF2-40B4-BE49-F238E27FC236}">
                <a16:creationId xmlns:a16="http://schemas.microsoft.com/office/drawing/2014/main" id="{81D6ED69-E89A-48E2-8421-1D31780236EA}"/>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In teaching and learning situation, the deontological theory is the most important principle that guides the decision making, behavior and evaluation of code of conduct.</a:t>
            </a:r>
          </a:p>
          <a:p>
            <a:r>
              <a:rPr lang="en-US" dirty="0">
                <a:latin typeface="Times New Roman" panose="02020603050405020304" pitchFamily="18" charset="0"/>
                <a:cs typeface="Times New Roman" panose="02020603050405020304" pitchFamily="18" charset="0"/>
              </a:rPr>
              <a:t>It is used to guide both the learners and the teachers for the ethical consideration.</a:t>
            </a:r>
          </a:p>
          <a:p>
            <a:r>
              <a:rPr lang="en-US" dirty="0">
                <a:latin typeface="Times New Roman" panose="02020603050405020304" pitchFamily="18" charset="0"/>
                <a:cs typeface="Times New Roman" panose="02020603050405020304" pitchFamily="18" charset="0"/>
              </a:rPr>
              <a:t>For example, if a teacher confronts the underachieving students with an aim of improving their performance, then this becomes right since the action was right . The consequences, of confrontation, is not taken into the consideration.</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240915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05BD8-C010-4A3C-A680-6CD7335CBABE}"/>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Infographic of the Discrete components of Deontological </a:t>
            </a:r>
            <a:r>
              <a:rPr lang="en-US" dirty="0" err="1">
                <a:latin typeface="Times New Roman" panose="02020603050405020304" pitchFamily="18" charset="0"/>
                <a:cs typeface="Times New Roman" panose="02020603050405020304" pitchFamily="18" charset="0"/>
              </a:rPr>
              <a:t>Thoery</a:t>
            </a:r>
            <a:endParaRPr lang="en-US" dirty="0">
              <a:latin typeface="Times New Roman" panose="02020603050405020304" pitchFamily="18" charset="0"/>
              <a:cs typeface="Times New Roman" panose="02020603050405020304" pitchFamily="18" charset="0"/>
            </a:endParaRPr>
          </a:p>
        </p:txBody>
      </p:sp>
      <p:pic>
        <p:nvPicPr>
          <p:cNvPr id="4" name="Content Placeholder 3">
            <a:extLst>
              <a:ext uri="{FF2B5EF4-FFF2-40B4-BE49-F238E27FC236}">
                <a16:creationId xmlns:a16="http://schemas.microsoft.com/office/drawing/2014/main" id="{D4430964-330A-44F1-A525-B3E95D3A6433}"/>
              </a:ext>
            </a:extLst>
          </p:cNvPr>
          <p:cNvPicPr>
            <a:picLocks noGrp="1" noChangeAspect="1"/>
          </p:cNvPicPr>
          <p:nvPr>
            <p:ph idx="1"/>
          </p:nvPr>
        </p:nvPicPr>
        <p:blipFill>
          <a:blip r:embed="rId2"/>
          <a:stretch>
            <a:fillRect/>
          </a:stretch>
        </p:blipFill>
        <p:spPr>
          <a:xfrm>
            <a:off x="2227673" y="2296067"/>
            <a:ext cx="5496692" cy="3610479"/>
          </a:xfrm>
          <a:prstGeom prst="rect">
            <a:avLst/>
          </a:prstGeom>
        </p:spPr>
      </p:pic>
    </p:spTree>
    <p:extLst>
      <p:ext uri="{BB962C8B-B14F-4D97-AF65-F5344CB8AC3E}">
        <p14:creationId xmlns:p14="http://schemas.microsoft.com/office/powerpoint/2010/main" val="36855618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01F3C-FC5D-43A8-9F5D-625D1B4532D5}"/>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References </a:t>
            </a:r>
          </a:p>
        </p:txBody>
      </p:sp>
      <p:sp>
        <p:nvSpPr>
          <p:cNvPr id="3" name="Content Placeholder 2">
            <a:extLst>
              <a:ext uri="{FF2B5EF4-FFF2-40B4-BE49-F238E27FC236}">
                <a16:creationId xmlns:a16="http://schemas.microsoft.com/office/drawing/2014/main" id="{A2ACBDFA-512E-4B89-B258-CC743AD4576F}"/>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Dean, R. (2010). Does neuroscience undermine deontological theory?. </a:t>
            </a:r>
            <a:r>
              <a:rPr lang="en-US" i="1" dirty="0" err="1">
                <a:latin typeface="Times New Roman" panose="02020603050405020304" pitchFamily="18" charset="0"/>
                <a:cs typeface="Times New Roman" panose="02020603050405020304" pitchFamily="18" charset="0"/>
              </a:rPr>
              <a:t>Neuroethics</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3</a:t>
            </a:r>
            <a:r>
              <a:rPr lang="en-US" dirty="0">
                <a:latin typeface="Times New Roman" panose="02020603050405020304" pitchFamily="18" charset="0"/>
                <a:cs typeface="Times New Roman" panose="02020603050405020304" pitchFamily="18" charset="0"/>
              </a:rPr>
              <a:t>(1), 43-60.</a:t>
            </a:r>
          </a:p>
          <a:p>
            <a:r>
              <a:rPr lang="en-US" dirty="0">
                <a:latin typeface="Times New Roman" panose="02020603050405020304" pitchFamily="18" charset="0"/>
                <a:cs typeface="Times New Roman" panose="02020603050405020304" pitchFamily="18" charset="0"/>
              </a:rPr>
              <a:t>Place, K. R. (2010). A qualitative examination of public relations practitioner ethical decision making and the deontological theory of ethical issues management. </a:t>
            </a:r>
            <a:r>
              <a:rPr lang="en-US" i="1" dirty="0">
                <a:latin typeface="Times New Roman" panose="02020603050405020304" pitchFamily="18" charset="0"/>
                <a:cs typeface="Times New Roman" panose="02020603050405020304" pitchFamily="18" charset="0"/>
              </a:rPr>
              <a:t>Journal of Mass Media Ethics</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25</a:t>
            </a:r>
            <a:r>
              <a:rPr lang="en-US" dirty="0">
                <a:latin typeface="Times New Roman" panose="02020603050405020304" pitchFamily="18" charset="0"/>
                <a:cs typeface="Times New Roman" panose="02020603050405020304" pitchFamily="18" charset="0"/>
              </a:rPr>
              <a:t>(3), 226-245.</a:t>
            </a:r>
          </a:p>
          <a:p>
            <a:r>
              <a:rPr lang="en-US" dirty="0">
                <a:latin typeface="Times New Roman" panose="02020603050405020304" pitchFamily="18" charset="0"/>
                <a:cs typeface="Times New Roman" panose="02020603050405020304" pitchFamily="18" charset="0"/>
              </a:rPr>
              <a:t>Gibson, K. (2000). The moral basis of stakeholder theory. </a:t>
            </a:r>
            <a:r>
              <a:rPr lang="en-US" i="1" dirty="0">
                <a:latin typeface="Times New Roman" panose="02020603050405020304" pitchFamily="18" charset="0"/>
                <a:cs typeface="Times New Roman" panose="02020603050405020304" pitchFamily="18" charset="0"/>
              </a:rPr>
              <a:t>Journal of business ethics</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26</a:t>
            </a:r>
            <a:r>
              <a:rPr lang="en-US" dirty="0">
                <a:latin typeface="Times New Roman" panose="02020603050405020304" pitchFamily="18" charset="0"/>
                <a:cs typeface="Times New Roman" panose="02020603050405020304" pitchFamily="18" charset="0"/>
              </a:rPr>
              <a:t>(3), 245-257.</a:t>
            </a:r>
          </a:p>
        </p:txBody>
      </p:sp>
    </p:spTree>
    <p:extLst>
      <p:ext uri="{BB962C8B-B14F-4D97-AF65-F5344CB8AC3E}">
        <p14:creationId xmlns:p14="http://schemas.microsoft.com/office/powerpoint/2010/main" val="141923016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emplate>Facet</Template>
  <TotalTime>103</TotalTime>
  <Words>613</Words>
  <Application>Microsoft Office PowerPoint</Application>
  <PresentationFormat>Widescreen</PresentationFormat>
  <Paragraphs>37</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Times New Roman</vt:lpstr>
      <vt:lpstr>Trebuchet MS</vt:lpstr>
      <vt:lpstr>Wingdings 3</vt:lpstr>
      <vt:lpstr>Facet</vt:lpstr>
      <vt:lpstr>PowerPoint Presentation</vt:lpstr>
      <vt:lpstr>Ethical Theory in Educational Setting</vt:lpstr>
      <vt:lpstr>Introduction</vt:lpstr>
      <vt:lpstr>Deontological Ethical Theory</vt:lpstr>
      <vt:lpstr>Description of the theory and the observations</vt:lpstr>
      <vt:lpstr>Important Vocabularies</vt:lpstr>
      <vt:lpstr>Application in Educational Setting</vt:lpstr>
      <vt:lpstr>Infographic of the Discrete components of Deontological Thoery</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Ethical Principles</dc:title>
  <dc:creator>Pavilion</dc:creator>
  <cp:lastModifiedBy>Pavilion</cp:lastModifiedBy>
  <cp:revision>9</cp:revision>
  <dcterms:created xsi:type="dcterms:W3CDTF">2019-11-26T02:51:24Z</dcterms:created>
  <dcterms:modified xsi:type="dcterms:W3CDTF">2019-11-26T04:34:44Z</dcterms:modified>
</cp:coreProperties>
</file>